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
      <p:font typeface="Roboto"/>
      <p:regular r:id="rId27"/>
      <p:bold r:id="rId28"/>
      <p:italic r:id="rId29"/>
      <p:boldItalic r:id="rId30"/>
    </p:embeddedFont>
    <p:embeddedFont>
      <p:font typeface="Nunito"/>
      <p:regular r:id="rId31"/>
      <p:bold r:id="rId32"/>
      <p:italic r:id="rId33"/>
      <p:boldItalic r:id="rId34"/>
    </p:embeddedFont>
    <p:embeddedFont>
      <p:font typeface="Nunito Black"/>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NunitoBlack-bold.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NunitoBlack-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81b5398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81b5398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81b5398b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81b5398b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9f1f2a6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9f1f2a6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9f416789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9f416789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9f416789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9f416789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9f416789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9f416789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9f416789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9f416789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9f416789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9f416789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82022248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82022248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81b5398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81b5398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81b5398b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81b5398b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81b5398b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81b5398b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9f416789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9f416789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81b5398b6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81b5398b6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81b5398b6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81b5398b6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81b5398b6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81b5398b6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81b5398b6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81b5398b6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fqJU_RYEb1X5QhD8FQJZZXRHuggJ6yJW/view" TargetMode="Externa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hyperlink" Target="http://drive.google.com/file/d/1PO6_4AnCoqk2SgXR3LQfBDxXQYD0z5rd/view" TargetMode="External"/><Relationship Id="rId7" Type="http://schemas.openxmlformats.org/officeDocument/2006/relationships/image" Target="../media/image1.png"/><Relationship Id="rId8" Type="http://schemas.openxmlformats.org/officeDocument/2006/relationships/hyperlink" Target="http://drive.google.com/file/d/1p-6F09HKuqMCgzZJpM4fKVkTIdkXHTfX/vie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tzutalin/labelImg" TargetMode="External"/><Relationship Id="rId4" Type="http://schemas.openxmlformats.org/officeDocument/2006/relationships/hyperlink" Target="http://drive.google.com/file/d/1qkOJfnp4TVkoGbFiMmNMYAWOYZ3DVpGi/view" TargetMode="External"/><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2650">
                <a:latin typeface="Nunito"/>
                <a:ea typeface="Nunito"/>
                <a:cs typeface="Nunito"/>
                <a:sym typeface="Nunito"/>
              </a:rPr>
              <a:t>SISTEMA DE DETECCIÓN DE OBJETOS PARA PERSONAS CON DISCAPACIDAD VISUAL</a:t>
            </a:r>
            <a:endParaRPr>
              <a:latin typeface="Nunito"/>
              <a:ea typeface="Nunito"/>
              <a:cs typeface="Nunito"/>
              <a:sym typeface="Nunito"/>
            </a:endParaRPr>
          </a:p>
        </p:txBody>
      </p:sp>
      <p:sp>
        <p:nvSpPr>
          <p:cNvPr id="60" name="Google Shape;60;p13"/>
          <p:cNvSpPr txBox="1"/>
          <p:nvPr>
            <p:ph idx="1" type="subTitle"/>
          </p:nvPr>
        </p:nvSpPr>
        <p:spPr>
          <a:xfrm>
            <a:off x="510450" y="3182353"/>
            <a:ext cx="8123100" cy="2047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sz="2508">
                <a:latin typeface="Nunito"/>
                <a:ea typeface="Nunito"/>
                <a:cs typeface="Nunito"/>
                <a:sym typeface="Nunito"/>
              </a:rPr>
              <a:t>Diego Fernando Godoy</a:t>
            </a:r>
            <a:endParaRPr sz="2508">
              <a:latin typeface="Nunito"/>
              <a:ea typeface="Nunito"/>
              <a:cs typeface="Nunito"/>
              <a:sym typeface="Nunito"/>
            </a:endParaRPr>
          </a:p>
          <a:p>
            <a:pPr indent="0" lvl="0" marL="0" rtl="0" algn="l">
              <a:spcBef>
                <a:spcPts val="0"/>
              </a:spcBef>
              <a:spcAft>
                <a:spcPts val="0"/>
              </a:spcAft>
              <a:buNone/>
            </a:pPr>
            <a:r>
              <a:rPr lang="es" sz="2508">
                <a:latin typeface="Nunito"/>
                <a:ea typeface="Nunito"/>
                <a:cs typeface="Nunito"/>
                <a:sym typeface="Nunito"/>
              </a:rPr>
              <a:t>Luis Carlos Díaz</a:t>
            </a:r>
            <a:endParaRPr sz="2508">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s" sz="1900">
                <a:latin typeface="Nunito"/>
                <a:ea typeface="Nunito"/>
                <a:cs typeface="Nunito"/>
                <a:sym typeface="Nunito"/>
              </a:rPr>
              <a:t>Visión de máquina</a:t>
            </a:r>
            <a:endParaRPr sz="1900">
              <a:latin typeface="Nunito"/>
              <a:ea typeface="Nunito"/>
              <a:cs typeface="Nunito"/>
              <a:sym typeface="Nunito"/>
            </a:endParaRPr>
          </a:p>
          <a:p>
            <a:pPr indent="0" lvl="0" marL="0" rtl="0" algn="l">
              <a:spcBef>
                <a:spcPts val="0"/>
              </a:spcBef>
              <a:spcAft>
                <a:spcPts val="0"/>
              </a:spcAft>
              <a:buNone/>
            </a:pPr>
            <a:r>
              <a:rPr lang="es" sz="1900">
                <a:latin typeface="Nunito"/>
                <a:ea typeface="Nunito"/>
                <a:cs typeface="Nunito"/>
                <a:sym typeface="Nunito"/>
              </a:rPr>
              <a:t>Universidad Nacional de Colombia</a:t>
            </a:r>
            <a:endParaRPr sz="1900">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1" name="Google Shape;61;p13"/>
          <p:cNvPicPr preferRelativeResize="0"/>
          <p:nvPr/>
        </p:nvPicPr>
        <p:blipFill>
          <a:blip r:embed="rId3">
            <a:alphaModFix/>
          </a:blip>
          <a:stretch>
            <a:fillRect/>
          </a:stretch>
        </p:blipFill>
        <p:spPr>
          <a:xfrm>
            <a:off x="5314700" y="3238750"/>
            <a:ext cx="3318850" cy="1222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1745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Sistema completo</a:t>
            </a:r>
            <a:endParaRPr/>
          </a:p>
        </p:txBody>
      </p:sp>
      <p:pic>
        <p:nvPicPr>
          <p:cNvPr id="129" name="Google Shape;129;p22"/>
          <p:cNvPicPr preferRelativeResize="0"/>
          <p:nvPr/>
        </p:nvPicPr>
        <p:blipFill>
          <a:blip r:embed="rId3">
            <a:alphaModFix/>
          </a:blip>
          <a:stretch>
            <a:fillRect/>
          </a:stretch>
        </p:blipFill>
        <p:spPr>
          <a:xfrm>
            <a:off x="3901100" y="59200"/>
            <a:ext cx="4124750" cy="4977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147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Resultados</a:t>
            </a:r>
            <a:endParaRPr/>
          </a:p>
        </p:txBody>
      </p:sp>
      <p:pic>
        <p:nvPicPr>
          <p:cNvPr id="135" name="Google Shape;135;p23"/>
          <p:cNvPicPr preferRelativeResize="0"/>
          <p:nvPr/>
        </p:nvPicPr>
        <p:blipFill>
          <a:blip r:embed="rId3">
            <a:alphaModFix/>
          </a:blip>
          <a:stretch>
            <a:fillRect/>
          </a:stretch>
        </p:blipFill>
        <p:spPr>
          <a:xfrm>
            <a:off x="2656000" y="178075"/>
            <a:ext cx="5945425" cy="4787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187750" y="172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Resultados</a:t>
            </a:r>
            <a:endParaRPr/>
          </a:p>
        </p:txBody>
      </p:sp>
      <p:pic>
        <p:nvPicPr>
          <p:cNvPr id="141" name="Google Shape;141;p24"/>
          <p:cNvPicPr preferRelativeResize="0"/>
          <p:nvPr/>
        </p:nvPicPr>
        <p:blipFill>
          <a:blip r:embed="rId3">
            <a:alphaModFix/>
          </a:blip>
          <a:stretch>
            <a:fillRect/>
          </a:stretch>
        </p:blipFill>
        <p:spPr>
          <a:xfrm>
            <a:off x="2477255" y="172375"/>
            <a:ext cx="6012625" cy="48432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224950" y="153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Resultados</a:t>
            </a:r>
            <a:endParaRPr/>
          </a:p>
        </p:txBody>
      </p:sp>
      <p:pic>
        <p:nvPicPr>
          <p:cNvPr id="147" name="Google Shape;147;p25"/>
          <p:cNvPicPr preferRelativeResize="0"/>
          <p:nvPr/>
        </p:nvPicPr>
        <p:blipFill>
          <a:blip r:embed="rId3">
            <a:alphaModFix/>
          </a:blip>
          <a:stretch>
            <a:fillRect/>
          </a:stretch>
        </p:blipFill>
        <p:spPr>
          <a:xfrm>
            <a:off x="2422726" y="153525"/>
            <a:ext cx="5992775" cy="4869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113400" y="13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Resultados</a:t>
            </a:r>
            <a:endParaRPr/>
          </a:p>
        </p:txBody>
      </p:sp>
      <p:pic>
        <p:nvPicPr>
          <p:cNvPr id="153" name="Google Shape;153;p26"/>
          <p:cNvPicPr preferRelativeResize="0"/>
          <p:nvPr/>
        </p:nvPicPr>
        <p:blipFill>
          <a:blip r:embed="rId3">
            <a:alphaModFix/>
          </a:blip>
          <a:stretch>
            <a:fillRect/>
          </a:stretch>
        </p:blipFill>
        <p:spPr>
          <a:xfrm>
            <a:off x="2367250" y="135175"/>
            <a:ext cx="6097825" cy="495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113400" y="13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Resultados</a:t>
            </a:r>
            <a:endParaRPr/>
          </a:p>
        </p:txBody>
      </p:sp>
      <p:pic>
        <p:nvPicPr>
          <p:cNvPr id="159" name="Google Shape;159;p27" title="Prueba de Funcionamiento 1.wmv">
            <a:hlinkClick r:id="rId3"/>
          </p:cNvPr>
          <p:cNvPicPr preferRelativeResize="0"/>
          <p:nvPr/>
        </p:nvPicPr>
        <p:blipFill>
          <a:blip r:embed="rId4">
            <a:alphaModFix/>
          </a:blip>
          <a:stretch>
            <a:fillRect/>
          </a:stretch>
        </p:blipFill>
        <p:spPr>
          <a:xfrm>
            <a:off x="392000" y="707875"/>
            <a:ext cx="8360005" cy="4130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748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Conclusión</a:t>
            </a:r>
            <a:endParaRPr/>
          </a:p>
        </p:txBody>
      </p:sp>
      <p:sp>
        <p:nvSpPr>
          <p:cNvPr id="165" name="Google Shape;165;p28"/>
          <p:cNvSpPr txBox="1"/>
          <p:nvPr/>
        </p:nvSpPr>
        <p:spPr>
          <a:xfrm>
            <a:off x="372750" y="1432800"/>
            <a:ext cx="8398500" cy="201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700">
                <a:latin typeface="Proxima Nova"/>
                <a:ea typeface="Proxima Nova"/>
                <a:cs typeface="Proxima Nova"/>
                <a:sym typeface="Proxima Nova"/>
              </a:rPr>
              <a:t>El sistema de asistencia de reconocimiento de objetos para personas con limitaciones visuales es un gran apoyo para esta población al brindarle un modo de poder distinguir entre objetos físicamente similares de manera rápida y confiable, este sistema presenta una gran diferencia respecto a los trabajos descritos en el estado del arte debido a su versatilidad ya que permite un fácil entrenamiento del modelo a partir de los objetos y entornos cotidianos de la persona que lo vaya a emplear sin requerir un gran número de datos para su entrenamiento.</a:t>
            </a:r>
            <a:endParaRPr sz="17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926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Conclusión</a:t>
            </a:r>
            <a:endParaRPr/>
          </a:p>
        </p:txBody>
      </p:sp>
      <p:sp>
        <p:nvSpPr>
          <p:cNvPr id="171" name="Google Shape;171;p29"/>
          <p:cNvSpPr txBox="1"/>
          <p:nvPr/>
        </p:nvSpPr>
        <p:spPr>
          <a:xfrm>
            <a:off x="372750" y="1675125"/>
            <a:ext cx="8398500" cy="201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700">
                <a:latin typeface="Proxima Nova"/>
                <a:ea typeface="Proxima Nova"/>
                <a:cs typeface="Proxima Nova"/>
                <a:sym typeface="Proxima Nova"/>
              </a:rPr>
              <a:t>Debido a la limitaciones establecidas a lo largo del documento, la optimización del proyecto recae en la solución de las mismas, pues el proyecto tal cual como se diseñó, puede seguir evolucionando y mejorando en trabajos futuros que permitan su escalabilidad a otras plataformas como microprocesadores, microcontroladores, dispositivos Android, entre otros, haciendo uso del Framework de construcción de Tensorflow para dispositivos TFLite, lo cual permitiría una mayor comodidad en su uso y la posible implementación en algún tipo de montura para gafas.</a:t>
            </a:r>
            <a:endParaRPr sz="1700">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265500" y="1614850"/>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CONTENIDO</a:t>
            </a:r>
            <a:endParaRPr/>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AutoNum type="arabicPeriod"/>
            </a:pPr>
            <a:r>
              <a:rPr lang="es"/>
              <a:t>Problemática</a:t>
            </a:r>
            <a:endParaRPr/>
          </a:p>
          <a:p>
            <a:pPr indent="-342900" lvl="0" marL="457200" rtl="0" algn="l">
              <a:spcBef>
                <a:spcPts val="0"/>
              </a:spcBef>
              <a:spcAft>
                <a:spcPts val="0"/>
              </a:spcAft>
              <a:buSzPts val="1800"/>
              <a:buAutoNum type="arabicPeriod"/>
            </a:pPr>
            <a:r>
              <a:rPr lang="es"/>
              <a:t>Recursos</a:t>
            </a:r>
            <a:endParaRPr/>
          </a:p>
          <a:p>
            <a:pPr indent="-342900" lvl="0" marL="457200" rtl="0" algn="l">
              <a:spcBef>
                <a:spcPts val="0"/>
              </a:spcBef>
              <a:spcAft>
                <a:spcPts val="0"/>
              </a:spcAft>
              <a:buSzPts val="1800"/>
              <a:buAutoNum type="arabicPeriod"/>
            </a:pPr>
            <a:r>
              <a:rPr lang="es"/>
              <a:t>Entrenamiento</a:t>
            </a:r>
            <a:endParaRPr/>
          </a:p>
          <a:p>
            <a:pPr indent="-342900" lvl="0" marL="457200" rtl="0" algn="l">
              <a:spcBef>
                <a:spcPts val="0"/>
              </a:spcBef>
              <a:spcAft>
                <a:spcPts val="0"/>
              </a:spcAft>
              <a:buSzPts val="1800"/>
              <a:buAutoNum type="arabicPeriod"/>
            </a:pPr>
            <a:r>
              <a:rPr lang="es"/>
              <a:t>Sistema</a:t>
            </a:r>
            <a:endParaRPr/>
          </a:p>
          <a:p>
            <a:pPr indent="-342900" lvl="0" marL="457200" rtl="0" algn="l">
              <a:spcBef>
                <a:spcPts val="0"/>
              </a:spcBef>
              <a:spcAft>
                <a:spcPts val="0"/>
              </a:spcAft>
              <a:buSzPts val="1800"/>
              <a:buAutoNum type="arabicPeriod"/>
            </a:pPr>
            <a:r>
              <a:rPr lang="es"/>
              <a:t>Resultados</a:t>
            </a:r>
            <a:endParaRPr/>
          </a:p>
          <a:p>
            <a:pPr indent="-342900" lvl="0" marL="457200" rtl="0" algn="l">
              <a:spcBef>
                <a:spcPts val="0"/>
              </a:spcBef>
              <a:spcAft>
                <a:spcPts val="0"/>
              </a:spcAft>
              <a:buSzPts val="1800"/>
              <a:buAutoNum type="arabicPeriod"/>
            </a:pPr>
            <a:r>
              <a:rPr lang="es"/>
              <a:t>Conclusiones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rotWithShape="1">
          <a:blip r:embed="rId3">
            <a:alphaModFix/>
          </a:blip>
          <a:srcRect b="7595" l="0" r="0" t="0"/>
          <a:stretch/>
        </p:blipFill>
        <p:spPr>
          <a:xfrm>
            <a:off x="3691400" y="846125"/>
            <a:ext cx="4979775" cy="3451250"/>
          </a:xfrm>
          <a:prstGeom prst="rect">
            <a:avLst/>
          </a:prstGeom>
          <a:noFill/>
          <a:ln>
            <a:noFill/>
          </a:ln>
        </p:spPr>
      </p:pic>
      <p:pic>
        <p:nvPicPr>
          <p:cNvPr id="73" name="Google Shape;73;p15"/>
          <p:cNvPicPr preferRelativeResize="0"/>
          <p:nvPr/>
        </p:nvPicPr>
        <p:blipFill rotWithShape="1">
          <a:blip r:embed="rId4">
            <a:alphaModFix/>
          </a:blip>
          <a:srcRect b="16189" l="0" r="0" t="17489"/>
          <a:stretch/>
        </p:blipFill>
        <p:spPr>
          <a:xfrm>
            <a:off x="311688" y="1425288"/>
            <a:ext cx="2896625" cy="1921074"/>
          </a:xfrm>
          <a:prstGeom prst="rect">
            <a:avLst/>
          </a:prstGeom>
          <a:noFill/>
          <a:ln>
            <a:noFill/>
          </a:ln>
        </p:spPr>
      </p:pic>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Problemática</a:t>
            </a:r>
            <a:endParaRPr/>
          </a:p>
        </p:txBody>
      </p:sp>
      <p:sp>
        <p:nvSpPr>
          <p:cNvPr id="75" name="Google Shape;75;p15"/>
          <p:cNvSpPr txBox="1"/>
          <p:nvPr/>
        </p:nvSpPr>
        <p:spPr>
          <a:xfrm>
            <a:off x="942038" y="3283025"/>
            <a:ext cx="1635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650">
                <a:latin typeface="Nunito Black"/>
                <a:ea typeface="Nunito Black"/>
                <a:cs typeface="Nunito Black"/>
                <a:sym typeface="Nunito Black"/>
              </a:rPr>
              <a:t> 1.948.332 de Colombianos</a:t>
            </a:r>
            <a:endParaRPr sz="1700">
              <a:latin typeface="Nunito Black"/>
              <a:ea typeface="Nunito Black"/>
              <a:cs typeface="Nunito Black"/>
              <a:sym typeface="Nuni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b="16189" l="0" r="0" t="17489"/>
          <a:stretch/>
        </p:blipFill>
        <p:spPr>
          <a:xfrm>
            <a:off x="1154488" y="1487288"/>
            <a:ext cx="2896625" cy="1921074"/>
          </a:xfrm>
          <a:prstGeom prst="rect">
            <a:avLst/>
          </a:prstGeom>
          <a:noFill/>
          <a:ln>
            <a:noFill/>
          </a:ln>
        </p:spPr>
      </p:pic>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Problemática</a:t>
            </a:r>
            <a:endParaRPr/>
          </a:p>
        </p:txBody>
      </p:sp>
      <p:sp>
        <p:nvSpPr>
          <p:cNvPr id="82" name="Google Shape;82;p16"/>
          <p:cNvSpPr txBox="1"/>
          <p:nvPr/>
        </p:nvSpPr>
        <p:spPr>
          <a:xfrm>
            <a:off x="1784850" y="3506125"/>
            <a:ext cx="16359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650">
                <a:latin typeface="Nunito Black"/>
                <a:ea typeface="Nunito Black"/>
                <a:cs typeface="Nunito Black"/>
                <a:sym typeface="Nunito Black"/>
              </a:rPr>
              <a:t> 1.948.332 de Colombianos</a:t>
            </a:r>
            <a:endParaRPr sz="1700">
              <a:latin typeface="Nunito Black"/>
              <a:ea typeface="Nunito Black"/>
              <a:cs typeface="Nunito Black"/>
              <a:sym typeface="Nunito Black"/>
            </a:endParaRPr>
          </a:p>
        </p:txBody>
      </p:sp>
      <p:pic>
        <p:nvPicPr>
          <p:cNvPr id="83" name="Google Shape;83;p16"/>
          <p:cNvPicPr preferRelativeResize="0"/>
          <p:nvPr/>
        </p:nvPicPr>
        <p:blipFill>
          <a:blip r:embed="rId4">
            <a:alphaModFix/>
          </a:blip>
          <a:stretch>
            <a:fillRect/>
          </a:stretch>
        </p:blipFill>
        <p:spPr>
          <a:xfrm>
            <a:off x="4773775" y="606175"/>
            <a:ext cx="3369050" cy="380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Solución planteada</a:t>
            </a:r>
            <a:endParaRPr/>
          </a:p>
        </p:txBody>
      </p:sp>
      <p:pic>
        <p:nvPicPr>
          <p:cNvPr id="89" name="Google Shape;89;p17"/>
          <p:cNvPicPr preferRelativeResize="0"/>
          <p:nvPr/>
        </p:nvPicPr>
        <p:blipFill>
          <a:blip r:embed="rId3">
            <a:alphaModFix/>
          </a:blip>
          <a:stretch>
            <a:fillRect/>
          </a:stretch>
        </p:blipFill>
        <p:spPr>
          <a:xfrm>
            <a:off x="4942650" y="410000"/>
            <a:ext cx="3449968" cy="1401550"/>
          </a:xfrm>
          <a:prstGeom prst="rect">
            <a:avLst/>
          </a:prstGeom>
          <a:noFill/>
          <a:ln>
            <a:noFill/>
          </a:ln>
        </p:spPr>
      </p:pic>
      <p:pic>
        <p:nvPicPr>
          <p:cNvPr id="90" name="Google Shape;90;p17"/>
          <p:cNvPicPr preferRelativeResize="0"/>
          <p:nvPr/>
        </p:nvPicPr>
        <p:blipFill>
          <a:blip r:embed="rId4">
            <a:alphaModFix/>
          </a:blip>
          <a:stretch>
            <a:fillRect/>
          </a:stretch>
        </p:blipFill>
        <p:spPr>
          <a:xfrm>
            <a:off x="4634749" y="1938625"/>
            <a:ext cx="4264125" cy="2842750"/>
          </a:xfrm>
          <a:prstGeom prst="rect">
            <a:avLst/>
          </a:prstGeom>
          <a:noFill/>
          <a:ln>
            <a:noFill/>
          </a:ln>
        </p:spPr>
      </p:pic>
      <p:pic>
        <p:nvPicPr>
          <p:cNvPr id="91" name="Google Shape;91;p17"/>
          <p:cNvPicPr preferRelativeResize="0"/>
          <p:nvPr/>
        </p:nvPicPr>
        <p:blipFill>
          <a:blip r:embed="rId5">
            <a:alphaModFix/>
          </a:blip>
          <a:stretch>
            <a:fillRect/>
          </a:stretch>
        </p:blipFill>
        <p:spPr>
          <a:xfrm>
            <a:off x="737875" y="1100550"/>
            <a:ext cx="3611818" cy="3680825"/>
          </a:xfrm>
          <a:prstGeom prst="rect">
            <a:avLst/>
          </a:prstGeom>
          <a:noFill/>
          <a:ln>
            <a:noFill/>
          </a:ln>
        </p:spPr>
      </p:pic>
      <p:sp>
        <p:nvSpPr>
          <p:cNvPr id="92" name="Google Shape;92;p17"/>
          <p:cNvSpPr/>
          <p:nvPr/>
        </p:nvSpPr>
        <p:spPr>
          <a:xfrm>
            <a:off x="1078275" y="1227000"/>
            <a:ext cx="3036600" cy="15618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895250" y="2882350"/>
            <a:ext cx="3450000" cy="167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7" title="1mil.mp3">
            <a:hlinkClick r:id="rId6"/>
          </p:cNvPr>
          <p:cNvPicPr preferRelativeResize="0"/>
          <p:nvPr/>
        </p:nvPicPr>
        <p:blipFill>
          <a:blip r:embed="rId7">
            <a:alphaModFix/>
          </a:blip>
          <a:stretch>
            <a:fillRect/>
          </a:stretch>
        </p:blipFill>
        <p:spPr>
          <a:xfrm>
            <a:off x="3681800" y="2355213"/>
            <a:ext cx="433075" cy="433075"/>
          </a:xfrm>
          <a:prstGeom prst="rect">
            <a:avLst/>
          </a:prstGeom>
          <a:noFill/>
          <a:ln>
            <a:noFill/>
          </a:ln>
        </p:spPr>
      </p:pic>
      <p:pic>
        <p:nvPicPr>
          <p:cNvPr id="95" name="Google Shape;95;p17" title="2mil.mp3">
            <a:hlinkClick r:id="rId8"/>
          </p:cNvPr>
          <p:cNvPicPr preferRelativeResize="0"/>
          <p:nvPr/>
        </p:nvPicPr>
        <p:blipFill>
          <a:blip r:embed="rId7">
            <a:alphaModFix/>
          </a:blip>
          <a:stretch>
            <a:fillRect/>
          </a:stretch>
        </p:blipFill>
        <p:spPr>
          <a:xfrm>
            <a:off x="3916625" y="4125700"/>
            <a:ext cx="433075" cy="433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3143250" y="853588"/>
            <a:ext cx="2857500" cy="638175"/>
          </a:xfrm>
          <a:prstGeom prst="rect">
            <a:avLst/>
          </a:prstGeom>
          <a:noFill/>
          <a:ln>
            <a:noFill/>
          </a:ln>
        </p:spPr>
      </p:pic>
      <p:sp>
        <p:nvSpPr>
          <p:cNvPr id="101" name="Google Shape;101;p18"/>
          <p:cNvSpPr txBox="1"/>
          <p:nvPr/>
        </p:nvSpPr>
        <p:spPr>
          <a:xfrm>
            <a:off x="1286250" y="2398250"/>
            <a:ext cx="657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s" sz="1800">
                <a:latin typeface="Roboto"/>
                <a:ea typeface="Roboto"/>
                <a:cs typeface="Roboto"/>
                <a:sym typeface="Roboto"/>
              </a:rPr>
              <a:t>Red neuronal</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s" sz="1800">
                <a:latin typeface="Roboto"/>
                <a:ea typeface="Roboto"/>
                <a:cs typeface="Roboto"/>
                <a:sym typeface="Roboto"/>
              </a:rPr>
              <a:t>Flexible</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s" sz="1800">
                <a:latin typeface="Roboto"/>
                <a:ea typeface="Roboto"/>
                <a:cs typeface="Roboto"/>
                <a:sym typeface="Roboto"/>
              </a:rPr>
              <a:t>Identificación de patrones</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s" sz="1800">
                <a:latin typeface="Roboto"/>
                <a:ea typeface="Roboto"/>
                <a:cs typeface="Roboto"/>
                <a:sym typeface="Roboto"/>
              </a:rPr>
              <a:t>Corre en </a:t>
            </a:r>
            <a:r>
              <a:rPr lang="es" sz="1800">
                <a:latin typeface="Roboto"/>
                <a:ea typeface="Roboto"/>
                <a:cs typeface="Roboto"/>
                <a:sym typeface="Roboto"/>
              </a:rPr>
              <a:t>múltiples unidades de procesamiento (CPUs y GPUs)</a:t>
            </a:r>
            <a:endParaRPr sz="1800">
              <a:latin typeface="Roboto"/>
              <a:ea typeface="Roboto"/>
              <a:cs typeface="Roboto"/>
              <a:sym typeface="Roboto"/>
            </a:endParaRPr>
          </a:p>
          <a:p>
            <a:pPr indent="-317500" lvl="0" marL="457200" rtl="0" algn="l">
              <a:spcBef>
                <a:spcPts val="0"/>
              </a:spcBef>
              <a:spcAft>
                <a:spcPts val="0"/>
              </a:spcAft>
              <a:buSzPts val="1400"/>
              <a:buFont typeface="Roboto"/>
              <a:buChar char="●"/>
            </a:pPr>
            <a:r>
              <a:rPr lang="es" sz="1800">
                <a:latin typeface="Roboto"/>
                <a:ea typeface="Roboto"/>
                <a:cs typeface="Roboto"/>
                <a:sym typeface="Roboto"/>
              </a:rPr>
              <a:t>API de python</a:t>
            </a:r>
            <a:r>
              <a:rPr lang="es">
                <a:latin typeface="Roboto"/>
                <a:ea typeface="Roboto"/>
                <a:cs typeface="Roboto"/>
                <a:sym typeface="Roboto"/>
              </a:rPr>
              <a:t> </a:t>
            </a:r>
            <a:endParaRPr>
              <a:latin typeface="Roboto"/>
              <a:ea typeface="Roboto"/>
              <a:cs typeface="Roboto"/>
              <a:sym typeface="Roboto"/>
            </a:endParaRPr>
          </a:p>
        </p:txBody>
      </p:sp>
      <p:pic>
        <p:nvPicPr>
          <p:cNvPr id="102" name="Google Shape;102;p18"/>
          <p:cNvPicPr preferRelativeResize="0"/>
          <p:nvPr/>
        </p:nvPicPr>
        <p:blipFill>
          <a:blip r:embed="rId4">
            <a:alphaModFix/>
          </a:blip>
          <a:stretch>
            <a:fillRect/>
          </a:stretch>
        </p:blipFill>
        <p:spPr>
          <a:xfrm>
            <a:off x="866050" y="362650"/>
            <a:ext cx="1315325" cy="1620051"/>
          </a:xfrm>
          <a:prstGeom prst="rect">
            <a:avLst/>
          </a:prstGeom>
          <a:noFill/>
          <a:ln>
            <a:noFill/>
          </a:ln>
        </p:spPr>
      </p:pic>
      <p:pic>
        <p:nvPicPr>
          <p:cNvPr id="103" name="Google Shape;103;p18"/>
          <p:cNvPicPr preferRelativeResize="0"/>
          <p:nvPr/>
        </p:nvPicPr>
        <p:blipFill>
          <a:blip r:embed="rId5">
            <a:alphaModFix/>
          </a:blip>
          <a:stretch>
            <a:fillRect/>
          </a:stretch>
        </p:blipFill>
        <p:spPr>
          <a:xfrm>
            <a:off x="6116525" y="325000"/>
            <a:ext cx="2712550" cy="1695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150600" y="1001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Label Img</a:t>
            </a:r>
            <a:endParaRPr/>
          </a:p>
        </p:txBody>
      </p:sp>
      <p:sp>
        <p:nvSpPr>
          <p:cNvPr id="109" name="Google Shape;109;p19"/>
          <p:cNvSpPr txBox="1"/>
          <p:nvPr/>
        </p:nvSpPr>
        <p:spPr>
          <a:xfrm>
            <a:off x="0" y="4804800"/>
            <a:ext cx="651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Roboto"/>
                <a:ea typeface="Roboto"/>
                <a:cs typeface="Roboto"/>
                <a:sym typeface="Roboto"/>
                <a:hlinkClick r:id="rId3"/>
              </a:rPr>
              <a:t>https://github.com/tzutalin/labelImg</a:t>
            </a:r>
            <a:endParaRPr sz="1000">
              <a:latin typeface="Roboto"/>
              <a:ea typeface="Roboto"/>
              <a:cs typeface="Roboto"/>
              <a:sym typeface="Roboto"/>
            </a:endParaRPr>
          </a:p>
        </p:txBody>
      </p:sp>
      <p:pic>
        <p:nvPicPr>
          <p:cNvPr id="110" name="Google Shape;110;p19" title="Video_1629258250.wmv">
            <a:hlinkClick r:id="rId4"/>
          </p:cNvPr>
          <p:cNvPicPr preferRelativeResize="0"/>
          <p:nvPr/>
        </p:nvPicPr>
        <p:blipFill>
          <a:blip r:embed="rId5">
            <a:alphaModFix/>
          </a:blip>
          <a:stretch>
            <a:fillRect/>
          </a:stretch>
        </p:blipFill>
        <p:spPr>
          <a:xfrm>
            <a:off x="1020400" y="645825"/>
            <a:ext cx="7103176" cy="401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2488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Python text-to-speech x 3</a:t>
            </a:r>
            <a:endParaRPr/>
          </a:p>
        </p:txBody>
      </p:sp>
      <p:sp>
        <p:nvSpPr>
          <p:cNvPr id="116" name="Google Shape;116;p20"/>
          <p:cNvSpPr txBox="1"/>
          <p:nvPr>
            <p:ph idx="1" type="body"/>
          </p:nvPr>
        </p:nvSpPr>
        <p:spPr>
          <a:xfrm>
            <a:off x="311700" y="8566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Librería de texto a voz offline compatible con python 3 y paquetes en español.</a:t>
            </a:r>
            <a:endParaRPr/>
          </a:p>
        </p:txBody>
      </p:sp>
      <p:pic>
        <p:nvPicPr>
          <p:cNvPr id="117" name="Google Shape;117;p20"/>
          <p:cNvPicPr preferRelativeResize="0"/>
          <p:nvPr/>
        </p:nvPicPr>
        <p:blipFill>
          <a:blip r:embed="rId3">
            <a:alphaModFix/>
          </a:blip>
          <a:stretch>
            <a:fillRect/>
          </a:stretch>
        </p:blipFill>
        <p:spPr>
          <a:xfrm>
            <a:off x="2116563" y="1471700"/>
            <a:ext cx="4910874" cy="2723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2397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Entrenamiento</a:t>
            </a:r>
            <a:endParaRPr/>
          </a:p>
        </p:txBody>
      </p:sp>
      <p:pic>
        <p:nvPicPr>
          <p:cNvPr id="123" name="Google Shape;123;p21"/>
          <p:cNvPicPr preferRelativeResize="0"/>
          <p:nvPr/>
        </p:nvPicPr>
        <p:blipFill>
          <a:blip r:embed="rId3">
            <a:alphaModFix/>
          </a:blip>
          <a:stretch>
            <a:fillRect/>
          </a:stretch>
        </p:blipFill>
        <p:spPr>
          <a:xfrm>
            <a:off x="3191700" y="70175"/>
            <a:ext cx="4983225" cy="498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